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Squada One"/>
      <p:regular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Exo 2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IdfDNV6/JSnsSU/KC2A51E08B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Italic.fntdata"/><Relationship Id="rId20" Type="http://schemas.openxmlformats.org/officeDocument/2006/relationships/font" Target="fonts/Roboto-regular.fntdata"/><Relationship Id="rId41" Type="http://customschemas.google.com/relationships/presentationmetadata" Target="meta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SquadaOne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37" Type="http://schemas.openxmlformats.org/officeDocument/2006/relationships/font" Target="fonts/Exo2-regular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Exo2-italic.fntdata"/><Relationship Id="rId16" Type="http://schemas.openxmlformats.org/officeDocument/2006/relationships/slide" Target="slides/slide12.xml"/><Relationship Id="rId38" Type="http://schemas.openxmlformats.org/officeDocument/2006/relationships/font" Target="fonts/Exo2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80bd22f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8480bd22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480bd22f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8480bd22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80bd22f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480bd22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0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2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2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2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25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25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2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7" name="Google Shape;37;p2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" name="Google Shape;38;p2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" name="Google Shape;39;p2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" name="Google Shape;40;p2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" name="Google Shape;41;p2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" name="Google Shape;42;p2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3" name="Google Shape;43;p2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" name="Google Shape;44;p2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2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" name="Google Shape;48;p2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27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27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80bd22ff_0_14"/>
          <p:cNvSpPr txBox="1"/>
          <p:nvPr>
            <p:ph type="ctrTitle"/>
          </p:nvPr>
        </p:nvSpPr>
        <p:spPr>
          <a:xfrm flipH="1">
            <a:off x="3151543" y="-35700"/>
            <a:ext cx="55026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SCADA By Design </a:t>
            </a:r>
            <a:endParaRPr/>
          </a:p>
        </p:txBody>
      </p:sp>
      <p:cxnSp>
        <p:nvCxnSpPr>
          <p:cNvPr id="130" name="Google Shape;130;g8480bd22ff_0_14"/>
          <p:cNvCxnSpPr/>
          <p:nvPr/>
        </p:nvCxnSpPr>
        <p:spPr>
          <a:xfrm>
            <a:off x="1415200" y="27609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8480bd22ff_0_14"/>
          <p:cNvSpPr txBox="1"/>
          <p:nvPr>
            <p:ph idx="1" type="subTitle"/>
          </p:nvPr>
        </p:nvSpPr>
        <p:spPr>
          <a:xfrm>
            <a:off x="3485925" y="1404250"/>
            <a:ext cx="5658000" cy="3200700"/>
          </a:xfrm>
          <a:prstGeom prst="rect">
            <a:avLst/>
          </a:prstGeom>
          <a:solidFill>
            <a:schemeClr val="lt2">
              <a:alpha val="2471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 Condensed"/>
              <a:buChar char="•"/>
            </a:pPr>
            <a:r>
              <a:rPr lang="en-US" sz="1950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Supervisory Control And Data Acquisition</a:t>
            </a:r>
            <a:endParaRPr sz="1950"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950"/>
              <a:buFont typeface="Roboto"/>
              <a:buChar char="•"/>
            </a:pPr>
            <a:r>
              <a:rPr lang="en-US" sz="1950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A Traditional System Spans A Large Area</a:t>
            </a:r>
            <a:endParaRPr sz="1950"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950"/>
              <a:buFont typeface="Roboto"/>
              <a:buChar char="•"/>
            </a:pPr>
            <a:r>
              <a:rPr lang="en-US" sz="1950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Our System Is Designed With Security In Mind</a:t>
            </a:r>
            <a:endParaRPr sz="1950">
              <a:solidFill>
                <a:srgbClr val="4D5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Flow Diagram</a:t>
            </a:r>
            <a:endParaRPr/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746" y="474452"/>
            <a:ext cx="7886508" cy="451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80bd22ff_0_8"/>
          <p:cNvSpPr txBox="1"/>
          <p:nvPr>
            <p:ph type="ctrTitle"/>
          </p:nvPr>
        </p:nvSpPr>
        <p:spPr>
          <a:xfrm flipH="1">
            <a:off x="228025" y="149005"/>
            <a:ext cx="6753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Tech Demo</a:t>
            </a:r>
            <a:endParaRPr/>
          </a:p>
        </p:txBody>
      </p:sp>
      <p:cxnSp>
        <p:nvCxnSpPr>
          <p:cNvPr id="143" name="Google Shape;143;g8480bd22ff_0_8"/>
          <p:cNvCxnSpPr/>
          <p:nvPr/>
        </p:nvCxnSpPr>
        <p:spPr>
          <a:xfrm>
            <a:off x="6276875" y="27609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g8480bd22ff_0_8"/>
          <p:cNvSpPr txBox="1"/>
          <p:nvPr/>
        </p:nvSpPr>
        <p:spPr>
          <a:xfrm>
            <a:off x="543325" y="1303975"/>
            <a:ext cx="44775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Demo Setup: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Hub device (Raspberry Pi)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Mock Sensors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Door Sensor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Light Switch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Battery Pack (Mock Power Source)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Kill Switch (Reset Button)</a:t>
            </a:r>
            <a:endParaRPr sz="1800"/>
          </a:p>
        </p:txBody>
      </p:sp>
      <p:pic>
        <p:nvPicPr>
          <p:cNvPr id="145" name="Google Shape;145;g8480bd22f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325" y="730155"/>
            <a:ext cx="3683195" cy="368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8480bd22ff_0_8"/>
          <p:cNvSpPr/>
          <p:nvPr/>
        </p:nvSpPr>
        <p:spPr>
          <a:xfrm>
            <a:off x="5498225" y="1586825"/>
            <a:ext cx="477600" cy="31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endParaRPr/>
          </a:p>
        </p:txBody>
      </p:sp>
      <p:sp>
        <p:nvSpPr>
          <p:cNvPr id="147" name="Google Shape;147;g8480bd22ff_0_8"/>
          <p:cNvSpPr/>
          <p:nvPr/>
        </p:nvSpPr>
        <p:spPr>
          <a:xfrm>
            <a:off x="7642550" y="841700"/>
            <a:ext cx="639000" cy="31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2a</a:t>
            </a:r>
            <a:r>
              <a:rPr lang="en-US"/>
              <a:t>.</a:t>
            </a:r>
            <a:endParaRPr/>
          </a:p>
        </p:txBody>
      </p:sp>
      <p:sp>
        <p:nvSpPr>
          <p:cNvPr id="148" name="Google Shape;148;g8480bd22ff_0_8"/>
          <p:cNvSpPr/>
          <p:nvPr/>
        </p:nvSpPr>
        <p:spPr>
          <a:xfrm>
            <a:off x="7437900" y="2984400"/>
            <a:ext cx="639000" cy="31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2b.</a:t>
            </a:r>
            <a:endParaRPr/>
          </a:p>
        </p:txBody>
      </p:sp>
      <p:sp>
        <p:nvSpPr>
          <p:cNvPr id="149" name="Google Shape;149;g8480bd22ff_0_8"/>
          <p:cNvSpPr/>
          <p:nvPr/>
        </p:nvSpPr>
        <p:spPr>
          <a:xfrm>
            <a:off x="5609675" y="3048975"/>
            <a:ext cx="477600" cy="31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</a:t>
            </a:r>
            <a:endParaRPr/>
          </a:p>
        </p:txBody>
      </p:sp>
      <p:sp>
        <p:nvSpPr>
          <p:cNvPr id="150" name="Google Shape;150;g8480bd22ff_0_8"/>
          <p:cNvSpPr/>
          <p:nvPr/>
        </p:nvSpPr>
        <p:spPr>
          <a:xfrm>
            <a:off x="8076900" y="2053025"/>
            <a:ext cx="477600" cy="31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480bd22ff_0_2"/>
          <p:cNvSpPr txBox="1"/>
          <p:nvPr>
            <p:ph type="ctrTitle"/>
          </p:nvPr>
        </p:nvSpPr>
        <p:spPr>
          <a:xfrm flipH="1">
            <a:off x="134479" y="24520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We Learned</a:t>
            </a:r>
            <a:endParaRPr/>
          </a:p>
        </p:txBody>
      </p:sp>
      <p:cxnSp>
        <p:nvCxnSpPr>
          <p:cNvPr id="156" name="Google Shape;156;g8480bd22ff_0_2"/>
          <p:cNvCxnSpPr/>
          <p:nvPr/>
        </p:nvCxnSpPr>
        <p:spPr>
          <a:xfrm>
            <a:off x="0" y="3372667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8480bd22ff_0_2"/>
          <p:cNvSpPr txBox="1"/>
          <p:nvPr>
            <p:ph idx="1" type="subTitle"/>
          </p:nvPr>
        </p:nvSpPr>
        <p:spPr>
          <a:xfrm>
            <a:off x="237775" y="1267300"/>
            <a:ext cx="3807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I can handle anything if I just stop and reevaluate </a:t>
            </a:r>
            <a:endParaRPr sz="18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The project requirements are so much more than the project</a:t>
            </a:r>
            <a:endParaRPr sz="1800">
              <a:solidFill>
                <a:srgbClr val="000000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58" name="Google Shape;158;g8480bd22ff_0_2"/>
          <p:cNvSpPr txBox="1"/>
          <p:nvPr/>
        </p:nvSpPr>
        <p:spPr>
          <a:xfrm>
            <a:off x="237775" y="3372675"/>
            <a:ext cx="56316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US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AWS platform possible viable option, provided can be used in an educational context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US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AWS not hard to learn or use, but tricky to get running perfectly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○"/>
            </a:pPr>
            <a:r>
              <a:rPr lang="en-US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Lots of functionality, but not as user friendly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2152500" y="2494850"/>
            <a:ext cx="4839000" cy="721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Does anyone have any questions?</a:t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THANK YOU</a:t>
            </a:r>
            <a:endParaRPr/>
          </a:p>
        </p:txBody>
      </p:sp>
      <p:cxnSp>
        <p:nvCxnSpPr>
          <p:cNvPr id="165" name="Google Shape;165;p14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 b="3127" l="0" r="0" t="12340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>
            <p:ph type="ctrTitle"/>
          </p:nvPr>
        </p:nvSpPr>
        <p:spPr>
          <a:xfrm flipH="1">
            <a:off x="1536429" y="1101086"/>
            <a:ext cx="64809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9600">
                <a:solidFill>
                  <a:schemeClr val="lt1"/>
                </a:solidFill>
              </a:rPr>
              <a:t>Thank You</a:t>
            </a:r>
            <a:endParaRPr sz="9600">
              <a:solidFill>
                <a:schemeClr val="lt1"/>
              </a:solidFill>
            </a:endParaRPr>
          </a:p>
        </p:txBody>
      </p:sp>
      <p:cxnSp>
        <p:nvCxnSpPr>
          <p:cNvPr id="172" name="Google Shape;172;p15"/>
          <p:cNvCxnSpPr/>
          <p:nvPr/>
        </p:nvCxnSpPr>
        <p:spPr>
          <a:xfrm rot="10800000">
            <a:off x="0" y="1116065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 rot="10800000">
            <a:off x="4396200" y="3061822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idx="1" type="subTitle"/>
          </p:nvPr>
        </p:nvSpPr>
        <p:spPr>
          <a:xfrm>
            <a:off x="3670680" y="2933522"/>
            <a:ext cx="5473319" cy="7077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/>
              <a:t>Building IoT Security</a:t>
            </a:r>
            <a:endParaRPr sz="1800"/>
          </a:p>
        </p:txBody>
      </p:sp>
      <p:sp>
        <p:nvSpPr>
          <p:cNvPr id="73" name="Google Shape;73;p1"/>
          <p:cNvSpPr txBox="1"/>
          <p:nvPr>
            <p:ph type="ctrTitle"/>
          </p:nvPr>
        </p:nvSpPr>
        <p:spPr>
          <a:xfrm>
            <a:off x="2017724" y="195942"/>
            <a:ext cx="6886800" cy="10859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rgbClr val="434343"/>
                </a:solidFill>
              </a:rPr>
              <a:t>The MAHIVE Project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74" name="Google Shape;74;p1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3151414" y="-35700"/>
            <a:ext cx="5502729" cy="1113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Team</a:t>
            </a:r>
            <a:endParaRPr/>
          </a:p>
        </p:txBody>
      </p:sp>
      <p:cxnSp>
        <p:nvCxnSpPr>
          <p:cNvPr id="80" name="Google Shape;80;p18"/>
          <p:cNvCxnSpPr/>
          <p:nvPr/>
        </p:nvCxnSpPr>
        <p:spPr>
          <a:xfrm>
            <a:off x="1415200" y="27609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672" y="1006300"/>
            <a:ext cx="5614350" cy="31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1" y="1407524"/>
            <a:ext cx="4572000" cy="34942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Correlate physical and digital events for total security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Focus on individual sensors which perform initial data collection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Hub device to relay sensor information to MAHIVE server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Modular system that can adapt to many situations or buildings</a:t>
            </a:r>
            <a:endParaRPr/>
          </a:p>
        </p:txBody>
      </p:sp>
      <p:sp>
        <p:nvSpPr>
          <p:cNvPr id="87" name="Google Shape;87;p2"/>
          <p:cNvSpPr txBox="1"/>
          <p:nvPr>
            <p:ph type="ctrTitle"/>
          </p:nvPr>
        </p:nvSpPr>
        <p:spPr>
          <a:xfrm>
            <a:off x="0" y="49922"/>
            <a:ext cx="5410210" cy="10653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434343"/>
                </a:solidFill>
              </a:rPr>
              <a:t>The Project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88" name="Google Shape;88;p2"/>
          <p:cNvCxnSpPr/>
          <p:nvPr/>
        </p:nvCxnSpPr>
        <p:spPr>
          <a:xfrm>
            <a:off x="0" y="1136434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idx="1" type="subTitle"/>
          </p:nvPr>
        </p:nvSpPr>
        <p:spPr>
          <a:xfrm>
            <a:off x="4572000" y="1649215"/>
            <a:ext cx="4316195" cy="30568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2000"/>
              <a:t>Authenticate to a cloud-based server using asymmetric encryption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2000"/>
              <a:t>Establish encrypted communication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2000"/>
              <a:t>Use JSON or TRDF to encode and send data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2000"/>
              <a:t>Prove this concept is viable</a:t>
            </a:r>
            <a:endParaRPr/>
          </a:p>
        </p:txBody>
      </p:sp>
      <p:sp>
        <p:nvSpPr>
          <p:cNvPr id="94" name="Google Shape;94;p3"/>
          <p:cNvSpPr txBox="1"/>
          <p:nvPr>
            <p:ph type="ctrTitle"/>
          </p:nvPr>
        </p:nvSpPr>
        <p:spPr>
          <a:xfrm>
            <a:off x="3717462" y="291614"/>
            <a:ext cx="5410210" cy="10653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Project Objective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95" name="Google Shape;95;p3"/>
          <p:cNvCxnSpPr/>
          <p:nvPr/>
        </p:nvCxnSpPr>
        <p:spPr>
          <a:xfrm>
            <a:off x="7069485" y="1356916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05" y="1649216"/>
            <a:ext cx="4110718" cy="305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ctrTitle"/>
          </p:nvPr>
        </p:nvSpPr>
        <p:spPr>
          <a:xfrm flipH="1">
            <a:off x="2754543" y="103528"/>
            <a:ext cx="6173797" cy="802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Value</a:t>
            </a:r>
            <a:endParaRPr/>
          </a:p>
        </p:txBody>
      </p:sp>
      <p:cxnSp>
        <p:nvCxnSpPr>
          <p:cNvPr id="102" name="Google Shape;102;p4"/>
          <p:cNvCxnSpPr/>
          <p:nvPr/>
        </p:nvCxnSpPr>
        <p:spPr>
          <a:xfrm>
            <a:off x="7583400" y="898642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4"/>
          <p:cNvSpPr txBox="1"/>
          <p:nvPr>
            <p:ph idx="1" type="subTitle"/>
          </p:nvPr>
        </p:nvSpPr>
        <p:spPr>
          <a:xfrm>
            <a:off x="646981" y="1035170"/>
            <a:ext cx="8393502" cy="4004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2400"/>
              <a:t>Track both cyber and physical threats at the same time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2400"/>
              <a:t>Easily scalable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2400"/>
              <a:t>Easy to integrate into already existing environments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ctrTitle"/>
          </p:nvPr>
        </p:nvSpPr>
        <p:spPr>
          <a:xfrm flipH="1">
            <a:off x="1323474" y="103528"/>
            <a:ext cx="7604866" cy="802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Expanded Value Proposition</a:t>
            </a:r>
            <a:endParaRPr/>
          </a:p>
        </p:txBody>
      </p:sp>
      <p:cxnSp>
        <p:nvCxnSpPr>
          <p:cNvPr id="109" name="Google Shape;109;p5"/>
          <p:cNvCxnSpPr/>
          <p:nvPr/>
        </p:nvCxnSpPr>
        <p:spPr>
          <a:xfrm>
            <a:off x="7583400" y="898642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5"/>
          <p:cNvSpPr txBox="1"/>
          <p:nvPr>
            <p:ph idx="1" type="subTitle"/>
          </p:nvPr>
        </p:nvSpPr>
        <p:spPr>
          <a:xfrm>
            <a:off x="646981" y="1089211"/>
            <a:ext cx="8393502" cy="3616375"/>
          </a:xfrm>
          <a:prstGeom prst="rect">
            <a:avLst/>
          </a:prstGeom>
          <a:solidFill>
            <a:schemeClr val="lt2">
              <a:alpha val="24705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2400"/>
              <a:t>Hacking ever-increasing threat; industry needs way to defend itself physically and digitally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2400"/>
              <a:t>Merge cyberphysical and cybersecurity solutions into one platform; correlate physical and digital events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2400"/>
              <a:t>Team TBD task: create hub controller to link IoT devices, consolidate reports into a JSON/RDF format, encrypt, securely send using advanced authentication and encryption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ctrTitle"/>
          </p:nvPr>
        </p:nvSpPr>
        <p:spPr>
          <a:xfrm flipH="1">
            <a:off x="4813539" y="114323"/>
            <a:ext cx="4330460" cy="1453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400"/>
              <a:t>Customers</a:t>
            </a:r>
            <a:endParaRPr sz="5400"/>
          </a:p>
        </p:txBody>
      </p:sp>
      <p:cxnSp>
        <p:nvCxnSpPr>
          <p:cNvPr id="116" name="Google Shape;116;p6"/>
          <p:cNvCxnSpPr/>
          <p:nvPr/>
        </p:nvCxnSpPr>
        <p:spPr>
          <a:xfrm>
            <a:off x="7578300" y="1415829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6"/>
          <p:cNvSpPr txBox="1"/>
          <p:nvPr>
            <p:ph idx="1" type="subTitle"/>
          </p:nvPr>
        </p:nvSpPr>
        <p:spPr>
          <a:xfrm>
            <a:off x="3718579" y="1500998"/>
            <a:ext cx="5235640" cy="3066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2400"/>
              <a:t>Who can use this?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400"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Government SCIF centers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SOC and Server room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Hospitals, Prisons, and Military Bases 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Secure nuclear facilities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INL, PNNL, Hanford, and more</a:t>
            </a:r>
            <a:endParaRPr/>
          </a:p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ctrTitle"/>
          </p:nvPr>
        </p:nvSpPr>
        <p:spPr>
          <a:xfrm>
            <a:off x="930730" y="277586"/>
            <a:ext cx="7168242" cy="1021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800"/>
              <a:t>Design Constraints</a:t>
            </a:r>
            <a:endParaRPr sz="4800"/>
          </a:p>
        </p:txBody>
      </p:sp>
      <p:sp>
        <p:nvSpPr>
          <p:cNvPr id="123" name="Google Shape;123;p7"/>
          <p:cNvSpPr txBox="1"/>
          <p:nvPr/>
        </p:nvSpPr>
        <p:spPr>
          <a:xfrm>
            <a:off x="244928" y="1299049"/>
            <a:ext cx="6805971" cy="3566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must be low-cost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No elaborate, costly solutions  (goal for sensors: &lt;$50)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must use off-the-shelf parts/boards</a:t>
            </a:r>
            <a:endParaRPr/>
          </a:p>
          <a:p>
            <a:pPr indent="-2857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Raspberry Pi, etc.</a:t>
            </a:r>
            <a:endParaRPr/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Use simple sensory parts readily available online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should be able to run off battery power</a:t>
            </a:r>
            <a:endParaRPr/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Board should have low power consumption</a:t>
            </a:r>
            <a:endParaRPr/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Interrupts rather than polling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device should be small &amp; easily placed inside building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7"/>
          <p:cNvCxnSpPr/>
          <p:nvPr/>
        </p:nvCxnSpPr>
        <p:spPr>
          <a:xfrm>
            <a:off x="7050900" y="2343147"/>
            <a:ext cx="209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Manic</dc:creator>
</cp:coreProperties>
</file>